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sldIdLst>
    <p:sldId id="284" r:id="rId2"/>
    <p:sldId id="285" r:id="rId3"/>
    <p:sldId id="286" r:id="rId4"/>
    <p:sldId id="287" r:id="rId5"/>
    <p:sldId id="289" r:id="rId6"/>
    <p:sldId id="291" r:id="rId7"/>
    <p:sldId id="288" r:id="rId8"/>
    <p:sldId id="290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2444" autoAdjust="0"/>
  </p:normalViewPr>
  <p:slideViewPr>
    <p:cSldViewPr snapToGrid="0">
      <p:cViewPr varScale="1">
        <p:scale>
          <a:sx n="107" d="100"/>
          <a:sy n="107" d="100"/>
        </p:scale>
        <p:origin x="1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o S" userId="e32b4a68eb966bc7" providerId="LiveId" clId="{1946EBA4-5732-4D4D-B7D0-A537C1E3907D}"/>
    <pc:docChg chg="delSld">
      <pc:chgData name="Ardo S" userId="e32b4a68eb966bc7" providerId="LiveId" clId="{1946EBA4-5732-4D4D-B7D0-A537C1E3907D}" dt="2025-09-19T11:11:12.003" v="0" actId="2696"/>
      <pc:docMkLst>
        <pc:docMk/>
      </pc:docMkLst>
      <pc:sldChg chg="del">
        <pc:chgData name="Ardo S" userId="e32b4a68eb966bc7" providerId="LiveId" clId="{1946EBA4-5732-4D4D-B7D0-A537C1E3907D}" dt="2025-09-19T11:11:12.003" v="0" actId="2696"/>
        <pc:sldMkLst>
          <pc:docMk/>
          <pc:sldMk cId="3255504641" sldId="256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646383356" sldId="257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201173075" sldId="258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714394959" sldId="259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253375843" sldId="260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372575617" sldId="261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1108285321" sldId="262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196450331" sldId="263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700581113" sldId="264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726668748" sldId="265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753217469" sldId="266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1585409350" sldId="267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437571961" sldId="268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1427051708" sldId="269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217114673" sldId="270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851815162" sldId="271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4257662343" sldId="272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959871938" sldId="273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970994133" sldId="274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656147574" sldId="275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260534670" sldId="276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2421212145" sldId="278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4239065234" sldId="280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1326396346" sldId="281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476023678" sldId="282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818172613" sldId="283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914092036" sldId="304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3288438883" sldId="306"/>
        </pc:sldMkLst>
      </pc:sldChg>
      <pc:sldChg chg="del">
        <pc:chgData name="Ardo S" userId="e32b4a68eb966bc7" providerId="LiveId" clId="{1946EBA4-5732-4D4D-B7D0-A537C1E3907D}" dt="2025-09-19T11:11:12.003" v="0" actId="2696"/>
        <pc:sldMkLst>
          <pc:docMk/>
          <pc:sldMk cId="1043521821" sldId="30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600DC-E248-4F02-B4EB-16227208F81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A9E5EC-09DE-4349-BD76-E4AEC8E55D3D}">
      <dgm:prSet/>
      <dgm:spPr/>
      <dgm:t>
        <a:bodyPr/>
        <a:lstStyle/>
        <a:p>
          <a:r>
            <a:rPr lang="en-US"/>
            <a:t>read counts</a:t>
          </a:r>
        </a:p>
      </dgm:t>
    </dgm:pt>
    <dgm:pt modelId="{DEDBC9F2-CCAF-472B-A070-340C93E49C7D}" type="parTrans" cxnId="{1C8CE7FC-C0A0-4EA5-B67D-B2ADBA2ABDC6}">
      <dgm:prSet/>
      <dgm:spPr/>
      <dgm:t>
        <a:bodyPr/>
        <a:lstStyle/>
        <a:p>
          <a:endParaRPr lang="en-US"/>
        </a:p>
      </dgm:t>
    </dgm:pt>
    <dgm:pt modelId="{0588AEDA-3416-4118-BF58-B8D7EE85C0F9}" type="sibTrans" cxnId="{1C8CE7FC-C0A0-4EA5-B67D-B2ADBA2ABDC6}">
      <dgm:prSet/>
      <dgm:spPr/>
      <dgm:t>
        <a:bodyPr/>
        <a:lstStyle/>
        <a:p>
          <a:endParaRPr lang="en-US"/>
        </a:p>
      </dgm:t>
    </dgm:pt>
    <dgm:pt modelId="{E8BCFB81-B376-4431-A08F-1203D4DB0DD8}">
      <dgm:prSet/>
      <dgm:spPr/>
      <dgm:t>
        <a:bodyPr/>
        <a:lstStyle/>
        <a:p>
          <a:r>
            <a:rPr lang="en-US"/>
            <a:t>create Seurat object </a:t>
          </a:r>
        </a:p>
      </dgm:t>
    </dgm:pt>
    <dgm:pt modelId="{13A00ADF-DC20-468E-BE48-28D1E9875D99}" type="parTrans" cxnId="{0ACF25E3-A716-42AA-AA1D-376A6E250D16}">
      <dgm:prSet/>
      <dgm:spPr/>
      <dgm:t>
        <a:bodyPr/>
        <a:lstStyle/>
        <a:p>
          <a:endParaRPr lang="en-US"/>
        </a:p>
      </dgm:t>
    </dgm:pt>
    <dgm:pt modelId="{E394D74E-3CE1-44FA-BB44-5A55E10C85B9}" type="sibTrans" cxnId="{0ACF25E3-A716-42AA-AA1D-376A6E250D16}">
      <dgm:prSet/>
      <dgm:spPr/>
      <dgm:t>
        <a:bodyPr/>
        <a:lstStyle/>
        <a:p>
          <a:endParaRPr lang="en-US"/>
        </a:p>
      </dgm:t>
    </dgm:pt>
    <dgm:pt modelId="{5C98F95C-C1A6-4591-9944-513C5C62D91A}">
      <dgm:prSet/>
      <dgm:spPr/>
      <dgm:t>
        <a:bodyPr/>
        <a:lstStyle/>
        <a:p>
          <a:r>
            <a:rPr lang="en-US"/>
            <a:t>calculate QC metrics</a:t>
          </a:r>
        </a:p>
      </dgm:t>
    </dgm:pt>
    <dgm:pt modelId="{6D0FCB56-55B1-4799-BEA3-A23FD18AAEB4}" type="parTrans" cxnId="{93CA6D1A-3A50-42CF-9AB5-33EACCAD0C01}">
      <dgm:prSet/>
      <dgm:spPr/>
      <dgm:t>
        <a:bodyPr/>
        <a:lstStyle/>
        <a:p>
          <a:endParaRPr lang="en-US"/>
        </a:p>
      </dgm:t>
    </dgm:pt>
    <dgm:pt modelId="{4DB02456-DE9F-41F1-B174-49E914B687AC}" type="sibTrans" cxnId="{93CA6D1A-3A50-42CF-9AB5-33EACCAD0C01}">
      <dgm:prSet/>
      <dgm:spPr/>
      <dgm:t>
        <a:bodyPr/>
        <a:lstStyle/>
        <a:p>
          <a:endParaRPr lang="en-US"/>
        </a:p>
      </dgm:t>
    </dgm:pt>
    <dgm:pt modelId="{9FAB827D-CF40-4625-BDC3-3B37614B51E0}">
      <dgm:prSet/>
      <dgm:spPr/>
      <dgm:t>
        <a:bodyPr/>
        <a:lstStyle/>
        <a:p>
          <a:r>
            <a:rPr lang="en-US"/>
            <a:t>filter low‑quality cells</a:t>
          </a:r>
        </a:p>
      </dgm:t>
    </dgm:pt>
    <dgm:pt modelId="{71167A4A-DF88-461F-807A-AE6372B30AFF}" type="parTrans" cxnId="{520227DF-1033-409E-AC09-27898806B3EF}">
      <dgm:prSet/>
      <dgm:spPr/>
      <dgm:t>
        <a:bodyPr/>
        <a:lstStyle/>
        <a:p>
          <a:endParaRPr lang="en-US"/>
        </a:p>
      </dgm:t>
    </dgm:pt>
    <dgm:pt modelId="{C7085C39-4F6A-4B57-BFA2-81D5E1CCE366}" type="sibTrans" cxnId="{520227DF-1033-409E-AC09-27898806B3EF}">
      <dgm:prSet/>
      <dgm:spPr/>
      <dgm:t>
        <a:bodyPr/>
        <a:lstStyle/>
        <a:p>
          <a:endParaRPr lang="en-US"/>
        </a:p>
      </dgm:t>
    </dgm:pt>
    <dgm:pt modelId="{A94C491A-A891-4BC9-8D8F-5D26A7020844}">
      <dgm:prSet/>
      <dgm:spPr/>
      <dgm:t>
        <a:bodyPr/>
        <a:lstStyle/>
        <a:p>
          <a:r>
            <a:rPr lang="en-US"/>
            <a:t>normalize and scale data</a:t>
          </a:r>
        </a:p>
      </dgm:t>
    </dgm:pt>
    <dgm:pt modelId="{C19D6810-A30F-47CC-8AC6-48A1C0E47E2F}" type="parTrans" cxnId="{C8E43E38-1A4E-43E5-A7CD-31C38024FBFB}">
      <dgm:prSet/>
      <dgm:spPr/>
      <dgm:t>
        <a:bodyPr/>
        <a:lstStyle/>
        <a:p>
          <a:endParaRPr lang="en-US"/>
        </a:p>
      </dgm:t>
    </dgm:pt>
    <dgm:pt modelId="{A14EDA18-3C61-4C60-8C83-44CB84330FE7}" type="sibTrans" cxnId="{C8E43E38-1A4E-43E5-A7CD-31C38024FBFB}">
      <dgm:prSet/>
      <dgm:spPr/>
      <dgm:t>
        <a:bodyPr/>
        <a:lstStyle/>
        <a:p>
          <a:endParaRPr lang="en-US"/>
        </a:p>
      </dgm:t>
    </dgm:pt>
    <dgm:pt modelId="{BB1B7FC8-A0A7-48FF-BAB9-73F3794D16CB}">
      <dgm:prSet/>
      <dgm:spPr/>
      <dgm:t>
        <a:bodyPr/>
        <a:lstStyle/>
        <a:p>
          <a:r>
            <a:rPr lang="en-US"/>
            <a:t>identify highly variable features.</a:t>
          </a:r>
        </a:p>
      </dgm:t>
    </dgm:pt>
    <dgm:pt modelId="{DA95B3F9-8402-4B08-BB2A-789BEBB95229}" type="parTrans" cxnId="{A0E47B99-AFE9-4D08-B1E8-A3EC0AF6212C}">
      <dgm:prSet/>
      <dgm:spPr/>
      <dgm:t>
        <a:bodyPr/>
        <a:lstStyle/>
        <a:p>
          <a:endParaRPr lang="en-US"/>
        </a:p>
      </dgm:t>
    </dgm:pt>
    <dgm:pt modelId="{8F31324F-62B2-423B-AE90-AD3CE959CC2E}" type="sibTrans" cxnId="{A0E47B99-AFE9-4D08-B1E8-A3EC0AF6212C}">
      <dgm:prSet/>
      <dgm:spPr/>
      <dgm:t>
        <a:bodyPr/>
        <a:lstStyle/>
        <a:p>
          <a:endParaRPr lang="en-US"/>
        </a:p>
      </dgm:t>
    </dgm:pt>
    <dgm:pt modelId="{E6A9C3B7-C422-42BE-967D-F29C7A4226FE}" type="pres">
      <dgm:prSet presAssocID="{6EE600DC-E248-4F02-B4EB-16227208F815}" presName="CompostProcess" presStyleCnt="0">
        <dgm:presLayoutVars>
          <dgm:dir/>
          <dgm:resizeHandles val="exact"/>
        </dgm:presLayoutVars>
      </dgm:prSet>
      <dgm:spPr/>
    </dgm:pt>
    <dgm:pt modelId="{3E05DBFB-4B80-407B-8CCE-B3856F055940}" type="pres">
      <dgm:prSet presAssocID="{6EE600DC-E248-4F02-B4EB-16227208F815}" presName="arrow" presStyleLbl="bgShp" presStyleIdx="0" presStyleCnt="1"/>
      <dgm:spPr/>
    </dgm:pt>
    <dgm:pt modelId="{9BBB5EEC-0E1A-4904-BA47-9FD36B921C21}" type="pres">
      <dgm:prSet presAssocID="{6EE600DC-E248-4F02-B4EB-16227208F815}" presName="linearProcess" presStyleCnt="0"/>
      <dgm:spPr/>
    </dgm:pt>
    <dgm:pt modelId="{CB200411-96C6-4384-AB89-02C3A59B7B9C}" type="pres">
      <dgm:prSet presAssocID="{B1A9E5EC-09DE-4349-BD76-E4AEC8E55D3D}" presName="textNode" presStyleLbl="node1" presStyleIdx="0" presStyleCnt="6">
        <dgm:presLayoutVars>
          <dgm:bulletEnabled val="1"/>
        </dgm:presLayoutVars>
      </dgm:prSet>
      <dgm:spPr/>
    </dgm:pt>
    <dgm:pt modelId="{5AEA1318-BE32-44DB-9B3B-22D8B2A31DEC}" type="pres">
      <dgm:prSet presAssocID="{0588AEDA-3416-4118-BF58-B8D7EE85C0F9}" presName="sibTrans" presStyleCnt="0"/>
      <dgm:spPr/>
    </dgm:pt>
    <dgm:pt modelId="{16A2CBCC-D19B-4902-81D9-A05A6FA9560C}" type="pres">
      <dgm:prSet presAssocID="{E8BCFB81-B376-4431-A08F-1203D4DB0DD8}" presName="textNode" presStyleLbl="node1" presStyleIdx="1" presStyleCnt="6">
        <dgm:presLayoutVars>
          <dgm:bulletEnabled val="1"/>
        </dgm:presLayoutVars>
      </dgm:prSet>
      <dgm:spPr/>
    </dgm:pt>
    <dgm:pt modelId="{D431892C-983C-4E45-9A17-ADD2CC46066B}" type="pres">
      <dgm:prSet presAssocID="{E394D74E-3CE1-44FA-BB44-5A55E10C85B9}" presName="sibTrans" presStyleCnt="0"/>
      <dgm:spPr/>
    </dgm:pt>
    <dgm:pt modelId="{F154216D-63EC-41B8-A838-AE90C4ED4508}" type="pres">
      <dgm:prSet presAssocID="{5C98F95C-C1A6-4591-9944-513C5C62D91A}" presName="textNode" presStyleLbl="node1" presStyleIdx="2" presStyleCnt="6">
        <dgm:presLayoutVars>
          <dgm:bulletEnabled val="1"/>
        </dgm:presLayoutVars>
      </dgm:prSet>
      <dgm:spPr/>
    </dgm:pt>
    <dgm:pt modelId="{827FCEBF-C4AC-441C-A5EA-86F9AE6F251C}" type="pres">
      <dgm:prSet presAssocID="{4DB02456-DE9F-41F1-B174-49E914B687AC}" presName="sibTrans" presStyleCnt="0"/>
      <dgm:spPr/>
    </dgm:pt>
    <dgm:pt modelId="{68DB500A-851A-4401-88E9-551CDD44E23C}" type="pres">
      <dgm:prSet presAssocID="{9FAB827D-CF40-4625-BDC3-3B37614B51E0}" presName="textNode" presStyleLbl="node1" presStyleIdx="3" presStyleCnt="6">
        <dgm:presLayoutVars>
          <dgm:bulletEnabled val="1"/>
        </dgm:presLayoutVars>
      </dgm:prSet>
      <dgm:spPr/>
    </dgm:pt>
    <dgm:pt modelId="{F735DA61-FD27-4CF1-946F-ABD58217A769}" type="pres">
      <dgm:prSet presAssocID="{C7085C39-4F6A-4B57-BFA2-81D5E1CCE366}" presName="sibTrans" presStyleCnt="0"/>
      <dgm:spPr/>
    </dgm:pt>
    <dgm:pt modelId="{CA41FC12-C502-459E-8045-F9A30FC2A64A}" type="pres">
      <dgm:prSet presAssocID="{A94C491A-A891-4BC9-8D8F-5D26A7020844}" presName="textNode" presStyleLbl="node1" presStyleIdx="4" presStyleCnt="6">
        <dgm:presLayoutVars>
          <dgm:bulletEnabled val="1"/>
        </dgm:presLayoutVars>
      </dgm:prSet>
      <dgm:spPr/>
    </dgm:pt>
    <dgm:pt modelId="{80520758-F3F3-4133-8FD9-1DF164320DD5}" type="pres">
      <dgm:prSet presAssocID="{A14EDA18-3C61-4C60-8C83-44CB84330FE7}" presName="sibTrans" presStyleCnt="0"/>
      <dgm:spPr/>
    </dgm:pt>
    <dgm:pt modelId="{2E351C73-873E-43DD-8CC5-975CE937DA89}" type="pres">
      <dgm:prSet presAssocID="{BB1B7FC8-A0A7-48FF-BAB9-73F3794D16C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4B99312-73F5-464C-BBC3-7C6D5B16368A}" type="presOf" srcId="{B1A9E5EC-09DE-4349-BD76-E4AEC8E55D3D}" destId="{CB200411-96C6-4384-AB89-02C3A59B7B9C}" srcOrd="0" destOrd="0" presId="urn:microsoft.com/office/officeart/2005/8/layout/hProcess9"/>
    <dgm:cxn modelId="{93CA6D1A-3A50-42CF-9AB5-33EACCAD0C01}" srcId="{6EE600DC-E248-4F02-B4EB-16227208F815}" destId="{5C98F95C-C1A6-4591-9944-513C5C62D91A}" srcOrd="2" destOrd="0" parTransId="{6D0FCB56-55B1-4799-BEA3-A23FD18AAEB4}" sibTransId="{4DB02456-DE9F-41F1-B174-49E914B687AC}"/>
    <dgm:cxn modelId="{969AC231-4704-46AF-96E9-B792A8C442D1}" type="presOf" srcId="{6EE600DC-E248-4F02-B4EB-16227208F815}" destId="{E6A9C3B7-C422-42BE-967D-F29C7A4226FE}" srcOrd="0" destOrd="0" presId="urn:microsoft.com/office/officeart/2005/8/layout/hProcess9"/>
    <dgm:cxn modelId="{C8E43E38-1A4E-43E5-A7CD-31C38024FBFB}" srcId="{6EE600DC-E248-4F02-B4EB-16227208F815}" destId="{A94C491A-A891-4BC9-8D8F-5D26A7020844}" srcOrd="4" destOrd="0" parTransId="{C19D6810-A30F-47CC-8AC6-48A1C0E47E2F}" sibTransId="{A14EDA18-3C61-4C60-8C83-44CB84330FE7}"/>
    <dgm:cxn modelId="{D8690642-2436-4042-AE5B-5E61280E8B0A}" type="presOf" srcId="{A94C491A-A891-4BC9-8D8F-5D26A7020844}" destId="{CA41FC12-C502-459E-8045-F9A30FC2A64A}" srcOrd="0" destOrd="0" presId="urn:microsoft.com/office/officeart/2005/8/layout/hProcess9"/>
    <dgm:cxn modelId="{A0E47B99-AFE9-4D08-B1E8-A3EC0AF6212C}" srcId="{6EE600DC-E248-4F02-B4EB-16227208F815}" destId="{BB1B7FC8-A0A7-48FF-BAB9-73F3794D16CB}" srcOrd="5" destOrd="0" parTransId="{DA95B3F9-8402-4B08-BB2A-789BEBB95229}" sibTransId="{8F31324F-62B2-423B-AE90-AD3CE959CC2E}"/>
    <dgm:cxn modelId="{A4E90BC8-7522-4D87-BC93-4A2AEA3F96B2}" type="presOf" srcId="{E8BCFB81-B376-4431-A08F-1203D4DB0DD8}" destId="{16A2CBCC-D19B-4902-81D9-A05A6FA9560C}" srcOrd="0" destOrd="0" presId="urn:microsoft.com/office/officeart/2005/8/layout/hProcess9"/>
    <dgm:cxn modelId="{7D962AC9-0D81-4BDC-A6F2-E6C1F11A38B1}" type="presOf" srcId="{BB1B7FC8-A0A7-48FF-BAB9-73F3794D16CB}" destId="{2E351C73-873E-43DD-8CC5-975CE937DA89}" srcOrd="0" destOrd="0" presId="urn:microsoft.com/office/officeart/2005/8/layout/hProcess9"/>
    <dgm:cxn modelId="{520227DF-1033-409E-AC09-27898806B3EF}" srcId="{6EE600DC-E248-4F02-B4EB-16227208F815}" destId="{9FAB827D-CF40-4625-BDC3-3B37614B51E0}" srcOrd="3" destOrd="0" parTransId="{71167A4A-DF88-461F-807A-AE6372B30AFF}" sibTransId="{C7085C39-4F6A-4B57-BFA2-81D5E1CCE366}"/>
    <dgm:cxn modelId="{0ACF25E3-A716-42AA-AA1D-376A6E250D16}" srcId="{6EE600DC-E248-4F02-B4EB-16227208F815}" destId="{E8BCFB81-B376-4431-A08F-1203D4DB0DD8}" srcOrd="1" destOrd="0" parTransId="{13A00ADF-DC20-468E-BE48-28D1E9875D99}" sibTransId="{E394D74E-3CE1-44FA-BB44-5A55E10C85B9}"/>
    <dgm:cxn modelId="{5F1014F1-CC9E-422E-B80C-70394EDC0552}" type="presOf" srcId="{5C98F95C-C1A6-4591-9944-513C5C62D91A}" destId="{F154216D-63EC-41B8-A838-AE90C4ED4508}" srcOrd="0" destOrd="0" presId="urn:microsoft.com/office/officeart/2005/8/layout/hProcess9"/>
    <dgm:cxn modelId="{E880EEFA-C9BB-4D90-A150-730A51C44C7A}" type="presOf" srcId="{9FAB827D-CF40-4625-BDC3-3B37614B51E0}" destId="{68DB500A-851A-4401-88E9-551CDD44E23C}" srcOrd="0" destOrd="0" presId="urn:microsoft.com/office/officeart/2005/8/layout/hProcess9"/>
    <dgm:cxn modelId="{1C8CE7FC-C0A0-4EA5-B67D-B2ADBA2ABDC6}" srcId="{6EE600DC-E248-4F02-B4EB-16227208F815}" destId="{B1A9E5EC-09DE-4349-BD76-E4AEC8E55D3D}" srcOrd="0" destOrd="0" parTransId="{DEDBC9F2-CCAF-472B-A070-340C93E49C7D}" sibTransId="{0588AEDA-3416-4118-BF58-B8D7EE85C0F9}"/>
    <dgm:cxn modelId="{5F2ECBC2-0D27-4711-8DA4-8FEAF3FA5628}" type="presParOf" srcId="{E6A9C3B7-C422-42BE-967D-F29C7A4226FE}" destId="{3E05DBFB-4B80-407B-8CCE-B3856F055940}" srcOrd="0" destOrd="0" presId="urn:microsoft.com/office/officeart/2005/8/layout/hProcess9"/>
    <dgm:cxn modelId="{170DE495-F1D2-48DF-8317-BDDD2B503346}" type="presParOf" srcId="{E6A9C3B7-C422-42BE-967D-F29C7A4226FE}" destId="{9BBB5EEC-0E1A-4904-BA47-9FD36B921C21}" srcOrd="1" destOrd="0" presId="urn:microsoft.com/office/officeart/2005/8/layout/hProcess9"/>
    <dgm:cxn modelId="{0A36047C-1285-408E-AC82-9B283F712D73}" type="presParOf" srcId="{9BBB5EEC-0E1A-4904-BA47-9FD36B921C21}" destId="{CB200411-96C6-4384-AB89-02C3A59B7B9C}" srcOrd="0" destOrd="0" presId="urn:microsoft.com/office/officeart/2005/8/layout/hProcess9"/>
    <dgm:cxn modelId="{02D3C384-DE29-4CBF-B192-C886EACF3F86}" type="presParOf" srcId="{9BBB5EEC-0E1A-4904-BA47-9FD36B921C21}" destId="{5AEA1318-BE32-44DB-9B3B-22D8B2A31DEC}" srcOrd="1" destOrd="0" presId="urn:microsoft.com/office/officeart/2005/8/layout/hProcess9"/>
    <dgm:cxn modelId="{6E619A93-3F67-4978-9234-88B73B3C1140}" type="presParOf" srcId="{9BBB5EEC-0E1A-4904-BA47-9FD36B921C21}" destId="{16A2CBCC-D19B-4902-81D9-A05A6FA9560C}" srcOrd="2" destOrd="0" presId="urn:microsoft.com/office/officeart/2005/8/layout/hProcess9"/>
    <dgm:cxn modelId="{A14F9B8D-D0F3-4F76-845F-E6ADFBB4E69D}" type="presParOf" srcId="{9BBB5EEC-0E1A-4904-BA47-9FD36B921C21}" destId="{D431892C-983C-4E45-9A17-ADD2CC46066B}" srcOrd="3" destOrd="0" presId="urn:microsoft.com/office/officeart/2005/8/layout/hProcess9"/>
    <dgm:cxn modelId="{48ABF838-5321-4860-B960-7871336E0E64}" type="presParOf" srcId="{9BBB5EEC-0E1A-4904-BA47-9FD36B921C21}" destId="{F154216D-63EC-41B8-A838-AE90C4ED4508}" srcOrd="4" destOrd="0" presId="urn:microsoft.com/office/officeart/2005/8/layout/hProcess9"/>
    <dgm:cxn modelId="{6E81B055-4DE0-4509-B409-CFF71FC25C6D}" type="presParOf" srcId="{9BBB5EEC-0E1A-4904-BA47-9FD36B921C21}" destId="{827FCEBF-C4AC-441C-A5EA-86F9AE6F251C}" srcOrd="5" destOrd="0" presId="urn:microsoft.com/office/officeart/2005/8/layout/hProcess9"/>
    <dgm:cxn modelId="{3FC58D99-5E14-4D1D-AB67-E56A1F9977BB}" type="presParOf" srcId="{9BBB5EEC-0E1A-4904-BA47-9FD36B921C21}" destId="{68DB500A-851A-4401-88E9-551CDD44E23C}" srcOrd="6" destOrd="0" presId="urn:microsoft.com/office/officeart/2005/8/layout/hProcess9"/>
    <dgm:cxn modelId="{3171EB71-6083-4FE7-857B-7815D9133B15}" type="presParOf" srcId="{9BBB5EEC-0E1A-4904-BA47-9FD36B921C21}" destId="{F735DA61-FD27-4CF1-946F-ABD58217A769}" srcOrd="7" destOrd="0" presId="urn:microsoft.com/office/officeart/2005/8/layout/hProcess9"/>
    <dgm:cxn modelId="{3BD865F3-A592-4929-994C-B672552475D1}" type="presParOf" srcId="{9BBB5EEC-0E1A-4904-BA47-9FD36B921C21}" destId="{CA41FC12-C502-459E-8045-F9A30FC2A64A}" srcOrd="8" destOrd="0" presId="urn:microsoft.com/office/officeart/2005/8/layout/hProcess9"/>
    <dgm:cxn modelId="{5D1C0009-CFD0-4649-A6D8-4E5FEA6687FE}" type="presParOf" srcId="{9BBB5EEC-0E1A-4904-BA47-9FD36B921C21}" destId="{80520758-F3F3-4133-8FD9-1DF164320DD5}" srcOrd="9" destOrd="0" presId="urn:microsoft.com/office/officeart/2005/8/layout/hProcess9"/>
    <dgm:cxn modelId="{88166223-BEC9-46FB-BF87-A86B3B2BDA0D}" type="presParOf" srcId="{9BBB5EEC-0E1A-4904-BA47-9FD36B921C21}" destId="{2E351C73-873E-43DD-8CC5-975CE937DA89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7A5BE-A22E-4E2B-B9AF-E0B52E4CF6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2DAB24C-DE4B-4FB9-9C5C-56FF1CD4D5DF}">
      <dgm:prSet/>
      <dgm:spPr/>
      <dgm:t>
        <a:bodyPr/>
        <a:lstStyle/>
        <a:p>
          <a:r>
            <a:rPr lang="en-US"/>
            <a:t>Usually in a format of a set of matrices (the results), features (the genes), and barcodes (the cells).</a:t>
          </a:r>
        </a:p>
      </dgm:t>
    </dgm:pt>
    <dgm:pt modelId="{DB0982D4-2DAF-4E5C-9D28-8BA374950C36}" type="parTrans" cxnId="{F0C945F3-60AF-4F5F-A3DD-2F956FCF4A0A}">
      <dgm:prSet/>
      <dgm:spPr/>
      <dgm:t>
        <a:bodyPr/>
        <a:lstStyle/>
        <a:p>
          <a:endParaRPr lang="en-US"/>
        </a:p>
      </dgm:t>
    </dgm:pt>
    <dgm:pt modelId="{0B004B92-4507-4BA1-9FBF-11A609747BEB}" type="sibTrans" cxnId="{F0C945F3-60AF-4F5F-A3DD-2F956FCF4A0A}">
      <dgm:prSet/>
      <dgm:spPr/>
      <dgm:t>
        <a:bodyPr/>
        <a:lstStyle/>
        <a:p>
          <a:endParaRPr lang="en-US"/>
        </a:p>
      </dgm:t>
    </dgm:pt>
    <dgm:pt modelId="{F53562BB-BFA0-4411-A25C-6D5DF79242FC}">
      <dgm:prSet/>
      <dgm:spPr/>
      <dgm:t>
        <a:bodyPr/>
        <a:lstStyle/>
        <a:p>
          <a:r>
            <a:rPr lang="en-US"/>
            <a:t>May also be in the form of CSV, sometimes already pre-processed.</a:t>
          </a:r>
        </a:p>
      </dgm:t>
    </dgm:pt>
    <dgm:pt modelId="{78E3356E-6693-43A0-AF4A-389378AA0DCC}" type="parTrans" cxnId="{41B3C499-922C-4B8D-A429-7B538EAEA463}">
      <dgm:prSet/>
      <dgm:spPr/>
      <dgm:t>
        <a:bodyPr/>
        <a:lstStyle/>
        <a:p>
          <a:endParaRPr lang="en-US"/>
        </a:p>
      </dgm:t>
    </dgm:pt>
    <dgm:pt modelId="{BDD42BEC-ABEA-4562-ACF9-756964DA202E}" type="sibTrans" cxnId="{41B3C499-922C-4B8D-A429-7B538EAEA463}">
      <dgm:prSet/>
      <dgm:spPr/>
      <dgm:t>
        <a:bodyPr/>
        <a:lstStyle/>
        <a:p>
          <a:endParaRPr lang="en-US"/>
        </a:p>
      </dgm:t>
    </dgm:pt>
    <dgm:pt modelId="{0C0DBDEC-6094-4C6D-9A34-BE1D736D081F}">
      <dgm:prSet/>
      <dgm:spPr/>
      <dgm:t>
        <a:bodyPr/>
        <a:lstStyle/>
        <a:p>
          <a:r>
            <a:rPr lang="en-US"/>
            <a:t>Determines the starting point of the analysis.</a:t>
          </a:r>
        </a:p>
      </dgm:t>
    </dgm:pt>
    <dgm:pt modelId="{A67B905B-CA6E-4851-84F4-905E680BAC9B}" type="parTrans" cxnId="{73A40594-5244-4B94-AB47-DECEAD091016}">
      <dgm:prSet/>
      <dgm:spPr/>
      <dgm:t>
        <a:bodyPr/>
        <a:lstStyle/>
        <a:p>
          <a:endParaRPr lang="en-US"/>
        </a:p>
      </dgm:t>
    </dgm:pt>
    <dgm:pt modelId="{BDDB1C34-5A9C-4ADB-A8A3-58096EC351BC}" type="sibTrans" cxnId="{73A40594-5244-4B94-AB47-DECEAD091016}">
      <dgm:prSet/>
      <dgm:spPr/>
      <dgm:t>
        <a:bodyPr/>
        <a:lstStyle/>
        <a:p>
          <a:endParaRPr lang="en-US"/>
        </a:p>
      </dgm:t>
    </dgm:pt>
    <dgm:pt modelId="{8E38BD46-CD64-4176-A274-BF3F43011855}" type="pres">
      <dgm:prSet presAssocID="{3667A5BE-A22E-4E2B-B9AF-E0B52E4CF64D}" presName="root" presStyleCnt="0">
        <dgm:presLayoutVars>
          <dgm:dir/>
          <dgm:resizeHandles val="exact"/>
        </dgm:presLayoutVars>
      </dgm:prSet>
      <dgm:spPr/>
    </dgm:pt>
    <dgm:pt modelId="{BC4425E8-F35C-468E-864E-F06C6BE359EE}" type="pres">
      <dgm:prSet presAssocID="{C2DAB24C-DE4B-4FB9-9C5C-56FF1CD4D5DF}" presName="compNode" presStyleCnt="0"/>
      <dgm:spPr/>
    </dgm:pt>
    <dgm:pt modelId="{C376BDDE-970E-4BE2-9B3B-787CE398A117}" type="pres">
      <dgm:prSet presAssocID="{C2DAB24C-DE4B-4FB9-9C5C-56FF1CD4D5DF}" presName="bgRect" presStyleLbl="bgShp" presStyleIdx="0" presStyleCnt="3"/>
      <dgm:spPr/>
    </dgm:pt>
    <dgm:pt modelId="{148BFAA2-0DDD-4631-A9BD-3B4F57786CF6}" type="pres">
      <dgm:prSet presAssocID="{C2DAB24C-DE4B-4FB9-9C5C-56FF1CD4D5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A18C760-0048-4267-BA21-3DCA744151BC}" type="pres">
      <dgm:prSet presAssocID="{C2DAB24C-DE4B-4FB9-9C5C-56FF1CD4D5DF}" presName="spaceRect" presStyleCnt="0"/>
      <dgm:spPr/>
    </dgm:pt>
    <dgm:pt modelId="{5758008C-1732-48DC-8519-B327C45E1276}" type="pres">
      <dgm:prSet presAssocID="{C2DAB24C-DE4B-4FB9-9C5C-56FF1CD4D5DF}" presName="parTx" presStyleLbl="revTx" presStyleIdx="0" presStyleCnt="3">
        <dgm:presLayoutVars>
          <dgm:chMax val="0"/>
          <dgm:chPref val="0"/>
        </dgm:presLayoutVars>
      </dgm:prSet>
      <dgm:spPr/>
    </dgm:pt>
    <dgm:pt modelId="{7718D918-AC97-41E6-BF69-5FFD748BCF49}" type="pres">
      <dgm:prSet presAssocID="{0B004B92-4507-4BA1-9FBF-11A609747BEB}" presName="sibTrans" presStyleCnt="0"/>
      <dgm:spPr/>
    </dgm:pt>
    <dgm:pt modelId="{AEC03ABF-8F61-4DED-AF61-51080CCA06E9}" type="pres">
      <dgm:prSet presAssocID="{F53562BB-BFA0-4411-A25C-6D5DF79242FC}" presName="compNode" presStyleCnt="0"/>
      <dgm:spPr/>
    </dgm:pt>
    <dgm:pt modelId="{999D2597-F3C0-4303-9D88-B258C925FB3B}" type="pres">
      <dgm:prSet presAssocID="{F53562BB-BFA0-4411-A25C-6D5DF79242FC}" presName="bgRect" presStyleLbl="bgShp" presStyleIdx="1" presStyleCnt="3"/>
      <dgm:spPr/>
    </dgm:pt>
    <dgm:pt modelId="{5F17C798-5A1A-4641-929C-8FCE2FD256FF}" type="pres">
      <dgm:prSet presAssocID="{F53562BB-BFA0-4411-A25C-6D5DF79242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4FF97AA-93BB-49D8-BE1C-378A13184FBE}" type="pres">
      <dgm:prSet presAssocID="{F53562BB-BFA0-4411-A25C-6D5DF79242FC}" presName="spaceRect" presStyleCnt="0"/>
      <dgm:spPr/>
    </dgm:pt>
    <dgm:pt modelId="{4B402B16-2161-4C93-A994-0CC89174EBC5}" type="pres">
      <dgm:prSet presAssocID="{F53562BB-BFA0-4411-A25C-6D5DF79242FC}" presName="parTx" presStyleLbl="revTx" presStyleIdx="1" presStyleCnt="3">
        <dgm:presLayoutVars>
          <dgm:chMax val="0"/>
          <dgm:chPref val="0"/>
        </dgm:presLayoutVars>
      </dgm:prSet>
      <dgm:spPr/>
    </dgm:pt>
    <dgm:pt modelId="{E5DFE118-F8CE-4F7C-B365-4D6718192545}" type="pres">
      <dgm:prSet presAssocID="{BDD42BEC-ABEA-4562-ACF9-756964DA202E}" presName="sibTrans" presStyleCnt="0"/>
      <dgm:spPr/>
    </dgm:pt>
    <dgm:pt modelId="{66A8F4F3-5F0A-4E5F-8429-8D259507214D}" type="pres">
      <dgm:prSet presAssocID="{0C0DBDEC-6094-4C6D-9A34-BE1D736D081F}" presName="compNode" presStyleCnt="0"/>
      <dgm:spPr/>
    </dgm:pt>
    <dgm:pt modelId="{18FE43D2-9CB1-4F40-8C62-0A2B0018386F}" type="pres">
      <dgm:prSet presAssocID="{0C0DBDEC-6094-4C6D-9A34-BE1D736D081F}" presName="bgRect" presStyleLbl="bgShp" presStyleIdx="2" presStyleCnt="3"/>
      <dgm:spPr/>
    </dgm:pt>
    <dgm:pt modelId="{A689BE69-37D7-4247-86EB-A2E6D001A30E}" type="pres">
      <dgm:prSet presAssocID="{0C0DBDEC-6094-4C6D-9A34-BE1D736D08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9B49E70F-6C48-41FB-83FD-8D1C93BA8588}" type="pres">
      <dgm:prSet presAssocID="{0C0DBDEC-6094-4C6D-9A34-BE1D736D081F}" presName="spaceRect" presStyleCnt="0"/>
      <dgm:spPr/>
    </dgm:pt>
    <dgm:pt modelId="{ECC31A9B-7B28-4A2B-B8FF-571A3556690F}" type="pres">
      <dgm:prSet presAssocID="{0C0DBDEC-6094-4C6D-9A34-BE1D736D081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A23571-4859-408B-9ABC-2ED8C0F29B1D}" type="presOf" srcId="{3667A5BE-A22E-4E2B-B9AF-E0B52E4CF64D}" destId="{8E38BD46-CD64-4176-A274-BF3F43011855}" srcOrd="0" destOrd="0" presId="urn:microsoft.com/office/officeart/2018/2/layout/IconVerticalSolidList"/>
    <dgm:cxn modelId="{08C2E393-BE2E-4BD1-B4CA-F80DAE57DD1E}" type="presOf" srcId="{C2DAB24C-DE4B-4FB9-9C5C-56FF1CD4D5DF}" destId="{5758008C-1732-48DC-8519-B327C45E1276}" srcOrd="0" destOrd="0" presId="urn:microsoft.com/office/officeart/2018/2/layout/IconVerticalSolidList"/>
    <dgm:cxn modelId="{73A40594-5244-4B94-AB47-DECEAD091016}" srcId="{3667A5BE-A22E-4E2B-B9AF-E0B52E4CF64D}" destId="{0C0DBDEC-6094-4C6D-9A34-BE1D736D081F}" srcOrd="2" destOrd="0" parTransId="{A67B905B-CA6E-4851-84F4-905E680BAC9B}" sibTransId="{BDDB1C34-5A9C-4ADB-A8A3-58096EC351BC}"/>
    <dgm:cxn modelId="{41B3C499-922C-4B8D-A429-7B538EAEA463}" srcId="{3667A5BE-A22E-4E2B-B9AF-E0B52E4CF64D}" destId="{F53562BB-BFA0-4411-A25C-6D5DF79242FC}" srcOrd="1" destOrd="0" parTransId="{78E3356E-6693-43A0-AF4A-389378AA0DCC}" sibTransId="{BDD42BEC-ABEA-4562-ACF9-756964DA202E}"/>
    <dgm:cxn modelId="{49FCFEC9-A42A-42D0-AD9E-3ECD023FB536}" type="presOf" srcId="{0C0DBDEC-6094-4C6D-9A34-BE1D736D081F}" destId="{ECC31A9B-7B28-4A2B-B8FF-571A3556690F}" srcOrd="0" destOrd="0" presId="urn:microsoft.com/office/officeart/2018/2/layout/IconVerticalSolidList"/>
    <dgm:cxn modelId="{4956F5F0-81C0-4E0F-A9CC-8887549C8D19}" type="presOf" srcId="{F53562BB-BFA0-4411-A25C-6D5DF79242FC}" destId="{4B402B16-2161-4C93-A994-0CC89174EBC5}" srcOrd="0" destOrd="0" presId="urn:microsoft.com/office/officeart/2018/2/layout/IconVerticalSolidList"/>
    <dgm:cxn modelId="{F0C945F3-60AF-4F5F-A3DD-2F956FCF4A0A}" srcId="{3667A5BE-A22E-4E2B-B9AF-E0B52E4CF64D}" destId="{C2DAB24C-DE4B-4FB9-9C5C-56FF1CD4D5DF}" srcOrd="0" destOrd="0" parTransId="{DB0982D4-2DAF-4E5C-9D28-8BA374950C36}" sibTransId="{0B004B92-4507-4BA1-9FBF-11A609747BEB}"/>
    <dgm:cxn modelId="{E23CC6F2-C30F-4C51-9116-515005C6DB1D}" type="presParOf" srcId="{8E38BD46-CD64-4176-A274-BF3F43011855}" destId="{BC4425E8-F35C-468E-864E-F06C6BE359EE}" srcOrd="0" destOrd="0" presId="urn:microsoft.com/office/officeart/2018/2/layout/IconVerticalSolidList"/>
    <dgm:cxn modelId="{DB725DD1-99E5-48BF-8EE2-524A1AED65B2}" type="presParOf" srcId="{BC4425E8-F35C-468E-864E-F06C6BE359EE}" destId="{C376BDDE-970E-4BE2-9B3B-787CE398A117}" srcOrd="0" destOrd="0" presId="urn:microsoft.com/office/officeart/2018/2/layout/IconVerticalSolidList"/>
    <dgm:cxn modelId="{D3E595F0-6876-4659-BEFD-901596795432}" type="presParOf" srcId="{BC4425E8-F35C-468E-864E-F06C6BE359EE}" destId="{148BFAA2-0DDD-4631-A9BD-3B4F57786CF6}" srcOrd="1" destOrd="0" presId="urn:microsoft.com/office/officeart/2018/2/layout/IconVerticalSolidList"/>
    <dgm:cxn modelId="{4501BE93-8739-47CA-A46B-5C7D608F929C}" type="presParOf" srcId="{BC4425E8-F35C-468E-864E-F06C6BE359EE}" destId="{5A18C760-0048-4267-BA21-3DCA744151BC}" srcOrd="2" destOrd="0" presId="urn:microsoft.com/office/officeart/2018/2/layout/IconVerticalSolidList"/>
    <dgm:cxn modelId="{B58C461B-1453-4A3A-B8C1-9FA0D102F5B1}" type="presParOf" srcId="{BC4425E8-F35C-468E-864E-F06C6BE359EE}" destId="{5758008C-1732-48DC-8519-B327C45E1276}" srcOrd="3" destOrd="0" presId="urn:microsoft.com/office/officeart/2018/2/layout/IconVerticalSolidList"/>
    <dgm:cxn modelId="{D17550BC-1875-4143-A8F9-537C62089B34}" type="presParOf" srcId="{8E38BD46-CD64-4176-A274-BF3F43011855}" destId="{7718D918-AC97-41E6-BF69-5FFD748BCF49}" srcOrd="1" destOrd="0" presId="urn:microsoft.com/office/officeart/2018/2/layout/IconVerticalSolidList"/>
    <dgm:cxn modelId="{01685FD0-262E-4CE3-9011-DBE18803CEAA}" type="presParOf" srcId="{8E38BD46-CD64-4176-A274-BF3F43011855}" destId="{AEC03ABF-8F61-4DED-AF61-51080CCA06E9}" srcOrd="2" destOrd="0" presId="urn:microsoft.com/office/officeart/2018/2/layout/IconVerticalSolidList"/>
    <dgm:cxn modelId="{E49EEB64-4054-498D-A0DC-921D1D588BF2}" type="presParOf" srcId="{AEC03ABF-8F61-4DED-AF61-51080CCA06E9}" destId="{999D2597-F3C0-4303-9D88-B258C925FB3B}" srcOrd="0" destOrd="0" presId="urn:microsoft.com/office/officeart/2018/2/layout/IconVerticalSolidList"/>
    <dgm:cxn modelId="{BEF8E5DA-F345-401D-8EF2-99FC8518B73A}" type="presParOf" srcId="{AEC03ABF-8F61-4DED-AF61-51080CCA06E9}" destId="{5F17C798-5A1A-4641-929C-8FCE2FD256FF}" srcOrd="1" destOrd="0" presId="urn:microsoft.com/office/officeart/2018/2/layout/IconVerticalSolidList"/>
    <dgm:cxn modelId="{7AFFE161-47BA-4C70-9BEE-1028DC8A2692}" type="presParOf" srcId="{AEC03ABF-8F61-4DED-AF61-51080CCA06E9}" destId="{64FF97AA-93BB-49D8-BE1C-378A13184FBE}" srcOrd="2" destOrd="0" presId="urn:microsoft.com/office/officeart/2018/2/layout/IconVerticalSolidList"/>
    <dgm:cxn modelId="{FF003352-0AB3-40E8-BFA9-158125B5384A}" type="presParOf" srcId="{AEC03ABF-8F61-4DED-AF61-51080CCA06E9}" destId="{4B402B16-2161-4C93-A994-0CC89174EBC5}" srcOrd="3" destOrd="0" presId="urn:microsoft.com/office/officeart/2018/2/layout/IconVerticalSolidList"/>
    <dgm:cxn modelId="{CE4891C7-CC45-492E-922D-34B9DD7FB558}" type="presParOf" srcId="{8E38BD46-CD64-4176-A274-BF3F43011855}" destId="{E5DFE118-F8CE-4F7C-B365-4D6718192545}" srcOrd="3" destOrd="0" presId="urn:microsoft.com/office/officeart/2018/2/layout/IconVerticalSolidList"/>
    <dgm:cxn modelId="{EA3DECBE-05FD-4BC4-8630-E29A82886336}" type="presParOf" srcId="{8E38BD46-CD64-4176-A274-BF3F43011855}" destId="{66A8F4F3-5F0A-4E5F-8429-8D259507214D}" srcOrd="4" destOrd="0" presId="urn:microsoft.com/office/officeart/2018/2/layout/IconVerticalSolidList"/>
    <dgm:cxn modelId="{804BE3A0-B2B3-4525-B4E3-2E12A0C81708}" type="presParOf" srcId="{66A8F4F3-5F0A-4E5F-8429-8D259507214D}" destId="{18FE43D2-9CB1-4F40-8C62-0A2B0018386F}" srcOrd="0" destOrd="0" presId="urn:microsoft.com/office/officeart/2018/2/layout/IconVerticalSolidList"/>
    <dgm:cxn modelId="{A1E47044-B802-4067-97D1-AC2374928132}" type="presParOf" srcId="{66A8F4F3-5F0A-4E5F-8429-8D259507214D}" destId="{A689BE69-37D7-4247-86EB-A2E6D001A30E}" srcOrd="1" destOrd="0" presId="urn:microsoft.com/office/officeart/2018/2/layout/IconVerticalSolidList"/>
    <dgm:cxn modelId="{C6C6E89A-68AE-4FEB-B8C3-C88617EDB775}" type="presParOf" srcId="{66A8F4F3-5F0A-4E5F-8429-8D259507214D}" destId="{9B49E70F-6C48-41FB-83FD-8D1C93BA8588}" srcOrd="2" destOrd="0" presId="urn:microsoft.com/office/officeart/2018/2/layout/IconVerticalSolidList"/>
    <dgm:cxn modelId="{168D5311-0E26-4CAF-A7A6-BAF90844A649}" type="presParOf" srcId="{66A8F4F3-5F0A-4E5F-8429-8D259507214D}" destId="{ECC31A9B-7B28-4A2B-B8FF-571A355669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0AF0CF-3597-405E-ABB4-714AE0A93FC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284E2C5-2A17-4821-858C-A926C16E4AA6}">
      <dgm:prSet/>
      <dgm:spPr/>
      <dgm:t>
        <a:bodyPr/>
        <a:lstStyle/>
        <a:p>
          <a:r>
            <a:rPr lang="en-US"/>
            <a:t>Number of genes per cell</a:t>
          </a:r>
        </a:p>
      </dgm:t>
    </dgm:pt>
    <dgm:pt modelId="{9BD1F594-5AA8-43FF-A4A3-2F0CC8CD6776}" type="parTrans" cxnId="{F66DCA78-B7F3-44EF-8C49-5E709F3361FD}">
      <dgm:prSet/>
      <dgm:spPr/>
      <dgm:t>
        <a:bodyPr/>
        <a:lstStyle/>
        <a:p>
          <a:endParaRPr lang="en-US"/>
        </a:p>
      </dgm:t>
    </dgm:pt>
    <dgm:pt modelId="{B9448DCB-B04D-416A-B65F-45314403C800}" type="sibTrans" cxnId="{F66DCA78-B7F3-44EF-8C49-5E709F3361FD}">
      <dgm:prSet/>
      <dgm:spPr/>
      <dgm:t>
        <a:bodyPr/>
        <a:lstStyle/>
        <a:p>
          <a:endParaRPr lang="en-US"/>
        </a:p>
      </dgm:t>
    </dgm:pt>
    <dgm:pt modelId="{1C1030EF-FA41-4B58-AE70-F8F54CF8C41C}">
      <dgm:prSet/>
      <dgm:spPr/>
      <dgm:t>
        <a:bodyPr/>
        <a:lstStyle/>
        <a:p>
          <a:r>
            <a:rPr lang="en-US"/>
            <a:t>Percentage of mitochondrial reads</a:t>
          </a:r>
        </a:p>
      </dgm:t>
    </dgm:pt>
    <dgm:pt modelId="{CD84AD49-6D7B-473B-AC5F-04EE184D42DF}" type="parTrans" cxnId="{8185D39C-50C3-46DD-BF8D-B15B1A953D0C}">
      <dgm:prSet/>
      <dgm:spPr/>
      <dgm:t>
        <a:bodyPr/>
        <a:lstStyle/>
        <a:p>
          <a:endParaRPr lang="en-US"/>
        </a:p>
      </dgm:t>
    </dgm:pt>
    <dgm:pt modelId="{9E187CE0-37FB-469B-A41F-157728F21E2B}" type="sibTrans" cxnId="{8185D39C-50C3-46DD-BF8D-B15B1A953D0C}">
      <dgm:prSet/>
      <dgm:spPr/>
      <dgm:t>
        <a:bodyPr/>
        <a:lstStyle/>
        <a:p>
          <a:endParaRPr lang="en-US"/>
        </a:p>
      </dgm:t>
    </dgm:pt>
    <dgm:pt modelId="{502B85FE-F3E7-40B2-8957-3A040264E1EF}">
      <dgm:prSet/>
      <dgm:spPr/>
      <dgm:t>
        <a:bodyPr/>
        <a:lstStyle/>
        <a:p>
          <a:r>
            <a:rPr lang="en-US" b="1"/>
            <a:t>Objectives: </a:t>
          </a:r>
          <a:r>
            <a:rPr lang="en-US"/>
            <a:t>removal of doublets, empty, and broken cells</a:t>
          </a:r>
        </a:p>
      </dgm:t>
    </dgm:pt>
    <dgm:pt modelId="{CFF27135-A874-463C-8805-6128E31D9F2F}" type="parTrans" cxnId="{E983A6FF-5E08-41DC-A641-32408ACACC24}">
      <dgm:prSet/>
      <dgm:spPr/>
      <dgm:t>
        <a:bodyPr/>
        <a:lstStyle/>
        <a:p>
          <a:endParaRPr lang="en-US"/>
        </a:p>
      </dgm:t>
    </dgm:pt>
    <dgm:pt modelId="{1043F8D1-16F7-42E9-807D-43F193C8DCCE}" type="sibTrans" cxnId="{E983A6FF-5E08-41DC-A641-32408ACACC24}">
      <dgm:prSet/>
      <dgm:spPr/>
      <dgm:t>
        <a:bodyPr/>
        <a:lstStyle/>
        <a:p>
          <a:endParaRPr lang="en-US"/>
        </a:p>
      </dgm:t>
    </dgm:pt>
    <dgm:pt modelId="{0304CB52-834C-421B-A1DF-13660DDECCF1}" type="pres">
      <dgm:prSet presAssocID="{F00AF0CF-3597-405E-ABB4-714AE0A93FCF}" presName="outerComposite" presStyleCnt="0">
        <dgm:presLayoutVars>
          <dgm:chMax val="5"/>
          <dgm:dir/>
          <dgm:resizeHandles val="exact"/>
        </dgm:presLayoutVars>
      </dgm:prSet>
      <dgm:spPr/>
    </dgm:pt>
    <dgm:pt modelId="{789E16DB-D8D5-44A7-8F37-A90052FB3721}" type="pres">
      <dgm:prSet presAssocID="{F00AF0CF-3597-405E-ABB4-714AE0A93FCF}" presName="dummyMaxCanvas" presStyleCnt="0">
        <dgm:presLayoutVars/>
      </dgm:prSet>
      <dgm:spPr/>
    </dgm:pt>
    <dgm:pt modelId="{B50A3275-0ADF-4467-B2F4-C74B7D6096CB}" type="pres">
      <dgm:prSet presAssocID="{F00AF0CF-3597-405E-ABB4-714AE0A93FCF}" presName="ThreeNodes_1" presStyleLbl="node1" presStyleIdx="0" presStyleCnt="3">
        <dgm:presLayoutVars>
          <dgm:bulletEnabled val="1"/>
        </dgm:presLayoutVars>
      </dgm:prSet>
      <dgm:spPr/>
    </dgm:pt>
    <dgm:pt modelId="{EBA6EDFC-1E8B-4325-AF7A-C9E68EB70FC1}" type="pres">
      <dgm:prSet presAssocID="{F00AF0CF-3597-405E-ABB4-714AE0A93FCF}" presName="ThreeNodes_2" presStyleLbl="node1" presStyleIdx="1" presStyleCnt="3">
        <dgm:presLayoutVars>
          <dgm:bulletEnabled val="1"/>
        </dgm:presLayoutVars>
      </dgm:prSet>
      <dgm:spPr/>
    </dgm:pt>
    <dgm:pt modelId="{32723D9B-6EC4-4229-AB22-2F1597BCEEB8}" type="pres">
      <dgm:prSet presAssocID="{F00AF0CF-3597-405E-ABB4-714AE0A93FCF}" presName="ThreeNodes_3" presStyleLbl="node1" presStyleIdx="2" presStyleCnt="3">
        <dgm:presLayoutVars>
          <dgm:bulletEnabled val="1"/>
        </dgm:presLayoutVars>
      </dgm:prSet>
      <dgm:spPr/>
    </dgm:pt>
    <dgm:pt modelId="{1F8E550A-D2CD-42E7-AE0F-F9B373032290}" type="pres">
      <dgm:prSet presAssocID="{F00AF0CF-3597-405E-ABB4-714AE0A93FCF}" presName="ThreeConn_1-2" presStyleLbl="fgAccFollowNode1" presStyleIdx="0" presStyleCnt="2">
        <dgm:presLayoutVars>
          <dgm:bulletEnabled val="1"/>
        </dgm:presLayoutVars>
      </dgm:prSet>
      <dgm:spPr/>
    </dgm:pt>
    <dgm:pt modelId="{37B84D8A-34A2-450C-935D-B55CF5A98A06}" type="pres">
      <dgm:prSet presAssocID="{F00AF0CF-3597-405E-ABB4-714AE0A93FCF}" presName="ThreeConn_2-3" presStyleLbl="fgAccFollowNode1" presStyleIdx="1" presStyleCnt="2">
        <dgm:presLayoutVars>
          <dgm:bulletEnabled val="1"/>
        </dgm:presLayoutVars>
      </dgm:prSet>
      <dgm:spPr/>
    </dgm:pt>
    <dgm:pt modelId="{A921C345-0A2F-471A-849A-8CB7F878D621}" type="pres">
      <dgm:prSet presAssocID="{F00AF0CF-3597-405E-ABB4-714AE0A93FCF}" presName="ThreeNodes_1_text" presStyleLbl="node1" presStyleIdx="2" presStyleCnt="3">
        <dgm:presLayoutVars>
          <dgm:bulletEnabled val="1"/>
        </dgm:presLayoutVars>
      </dgm:prSet>
      <dgm:spPr/>
    </dgm:pt>
    <dgm:pt modelId="{B1939277-2ACF-456E-81AC-76560F295DAA}" type="pres">
      <dgm:prSet presAssocID="{F00AF0CF-3597-405E-ABB4-714AE0A93FCF}" presName="ThreeNodes_2_text" presStyleLbl="node1" presStyleIdx="2" presStyleCnt="3">
        <dgm:presLayoutVars>
          <dgm:bulletEnabled val="1"/>
        </dgm:presLayoutVars>
      </dgm:prSet>
      <dgm:spPr/>
    </dgm:pt>
    <dgm:pt modelId="{39C46B30-E7B3-4A6B-8226-9CFDA3201DB0}" type="pres">
      <dgm:prSet presAssocID="{F00AF0CF-3597-405E-ABB4-714AE0A93FC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567B15-6FCA-4EE6-B06A-F2A7E67E31BE}" type="presOf" srcId="{502B85FE-F3E7-40B2-8957-3A040264E1EF}" destId="{32723D9B-6EC4-4229-AB22-2F1597BCEEB8}" srcOrd="0" destOrd="0" presId="urn:microsoft.com/office/officeart/2005/8/layout/vProcess5"/>
    <dgm:cxn modelId="{CB44F831-B51E-42BC-A084-1F8FC4055123}" type="presOf" srcId="{B9448DCB-B04D-416A-B65F-45314403C800}" destId="{1F8E550A-D2CD-42E7-AE0F-F9B373032290}" srcOrd="0" destOrd="0" presId="urn:microsoft.com/office/officeart/2005/8/layout/vProcess5"/>
    <dgm:cxn modelId="{5B375C4C-2573-40BE-98E6-670F93921D5A}" type="presOf" srcId="{502B85FE-F3E7-40B2-8957-3A040264E1EF}" destId="{39C46B30-E7B3-4A6B-8226-9CFDA3201DB0}" srcOrd="1" destOrd="0" presId="urn:microsoft.com/office/officeart/2005/8/layout/vProcess5"/>
    <dgm:cxn modelId="{763EE66F-6FC8-4472-B2F9-6F4887D165FA}" type="presOf" srcId="{0284E2C5-2A17-4821-858C-A926C16E4AA6}" destId="{B50A3275-0ADF-4467-B2F4-C74B7D6096CB}" srcOrd="0" destOrd="0" presId="urn:microsoft.com/office/officeart/2005/8/layout/vProcess5"/>
    <dgm:cxn modelId="{F66DCA78-B7F3-44EF-8C49-5E709F3361FD}" srcId="{F00AF0CF-3597-405E-ABB4-714AE0A93FCF}" destId="{0284E2C5-2A17-4821-858C-A926C16E4AA6}" srcOrd="0" destOrd="0" parTransId="{9BD1F594-5AA8-43FF-A4A3-2F0CC8CD6776}" sibTransId="{B9448DCB-B04D-416A-B65F-45314403C800}"/>
    <dgm:cxn modelId="{0CC46784-03BE-4E20-A323-76B76A746E05}" type="presOf" srcId="{0284E2C5-2A17-4821-858C-A926C16E4AA6}" destId="{A921C345-0A2F-471A-849A-8CB7F878D621}" srcOrd="1" destOrd="0" presId="urn:microsoft.com/office/officeart/2005/8/layout/vProcess5"/>
    <dgm:cxn modelId="{8185D39C-50C3-46DD-BF8D-B15B1A953D0C}" srcId="{F00AF0CF-3597-405E-ABB4-714AE0A93FCF}" destId="{1C1030EF-FA41-4B58-AE70-F8F54CF8C41C}" srcOrd="1" destOrd="0" parTransId="{CD84AD49-6D7B-473B-AC5F-04EE184D42DF}" sibTransId="{9E187CE0-37FB-469B-A41F-157728F21E2B}"/>
    <dgm:cxn modelId="{B10C42AB-7159-4CF6-860B-0A4AB21DE335}" type="presOf" srcId="{F00AF0CF-3597-405E-ABB4-714AE0A93FCF}" destId="{0304CB52-834C-421B-A1DF-13660DDECCF1}" srcOrd="0" destOrd="0" presId="urn:microsoft.com/office/officeart/2005/8/layout/vProcess5"/>
    <dgm:cxn modelId="{FFD29AB1-83CE-44EA-8BBE-6BD68DD75E6B}" type="presOf" srcId="{1C1030EF-FA41-4B58-AE70-F8F54CF8C41C}" destId="{EBA6EDFC-1E8B-4325-AF7A-C9E68EB70FC1}" srcOrd="0" destOrd="0" presId="urn:microsoft.com/office/officeart/2005/8/layout/vProcess5"/>
    <dgm:cxn modelId="{2A5620BF-6180-40B4-922C-7B21A0EA8711}" type="presOf" srcId="{1C1030EF-FA41-4B58-AE70-F8F54CF8C41C}" destId="{B1939277-2ACF-456E-81AC-76560F295DAA}" srcOrd="1" destOrd="0" presId="urn:microsoft.com/office/officeart/2005/8/layout/vProcess5"/>
    <dgm:cxn modelId="{AD5161E0-2630-46B4-9B63-F204A21B4E10}" type="presOf" srcId="{9E187CE0-37FB-469B-A41F-157728F21E2B}" destId="{37B84D8A-34A2-450C-935D-B55CF5A98A06}" srcOrd="0" destOrd="0" presId="urn:microsoft.com/office/officeart/2005/8/layout/vProcess5"/>
    <dgm:cxn modelId="{E983A6FF-5E08-41DC-A641-32408ACACC24}" srcId="{F00AF0CF-3597-405E-ABB4-714AE0A93FCF}" destId="{502B85FE-F3E7-40B2-8957-3A040264E1EF}" srcOrd="2" destOrd="0" parTransId="{CFF27135-A874-463C-8805-6128E31D9F2F}" sibTransId="{1043F8D1-16F7-42E9-807D-43F193C8DCCE}"/>
    <dgm:cxn modelId="{D6F39D19-19B6-4101-90A6-A4CE3EB549CE}" type="presParOf" srcId="{0304CB52-834C-421B-A1DF-13660DDECCF1}" destId="{789E16DB-D8D5-44A7-8F37-A90052FB3721}" srcOrd="0" destOrd="0" presId="urn:microsoft.com/office/officeart/2005/8/layout/vProcess5"/>
    <dgm:cxn modelId="{0337EB97-048A-4BCD-9674-AD0E93B5D53B}" type="presParOf" srcId="{0304CB52-834C-421B-A1DF-13660DDECCF1}" destId="{B50A3275-0ADF-4467-B2F4-C74B7D6096CB}" srcOrd="1" destOrd="0" presId="urn:microsoft.com/office/officeart/2005/8/layout/vProcess5"/>
    <dgm:cxn modelId="{763F79F5-A3B5-4D18-8DF7-157FC21F497F}" type="presParOf" srcId="{0304CB52-834C-421B-A1DF-13660DDECCF1}" destId="{EBA6EDFC-1E8B-4325-AF7A-C9E68EB70FC1}" srcOrd="2" destOrd="0" presId="urn:microsoft.com/office/officeart/2005/8/layout/vProcess5"/>
    <dgm:cxn modelId="{06AB7259-7986-4FC1-B067-5D56719B0B46}" type="presParOf" srcId="{0304CB52-834C-421B-A1DF-13660DDECCF1}" destId="{32723D9B-6EC4-4229-AB22-2F1597BCEEB8}" srcOrd="3" destOrd="0" presId="urn:microsoft.com/office/officeart/2005/8/layout/vProcess5"/>
    <dgm:cxn modelId="{D34DF140-DA31-45D6-B0C2-98536D9539E4}" type="presParOf" srcId="{0304CB52-834C-421B-A1DF-13660DDECCF1}" destId="{1F8E550A-D2CD-42E7-AE0F-F9B373032290}" srcOrd="4" destOrd="0" presId="urn:microsoft.com/office/officeart/2005/8/layout/vProcess5"/>
    <dgm:cxn modelId="{9D3B02D9-2843-4606-A10A-65EA53A766DF}" type="presParOf" srcId="{0304CB52-834C-421B-A1DF-13660DDECCF1}" destId="{37B84D8A-34A2-450C-935D-B55CF5A98A06}" srcOrd="5" destOrd="0" presId="urn:microsoft.com/office/officeart/2005/8/layout/vProcess5"/>
    <dgm:cxn modelId="{D52A6412-2505-4829-954B-054E3191B7EF}" type="presParOf" srcId="{0304CB52-834C-421B-A1DF-13660DDECCF1}" destId="{A921C345-0A2F-471A-849A-8CB7F878D621}" srcOrd="6" destOrd="0" presId="urn:microsoft.com/office/officeart/2005/8/layout/vProcess5"/>
    <dgm:cxn modelId="{1E4F9232-1DAD-4F35-B290-48F2283F6435}" type="presParOf" srcId="{0304CB52-834C-421B-A1DF-13660DDECCF1}" destId="{B1939277-2ACF-456E-81AC-76560F295DAA}" srcOrd="7" destOrd="0" presId="urn:microsoft.com/office/officeart/2005/8/layout/vProcess5"/>
    <dgm:cxn modelId="{0A374015-F0FF-4FE4-B8E6-A39C0927D032}" type="presParOf" srcId="{0304CB52-834C-421B-A1DF-13660DDECCF1}" destId="{39C46B30-E7B3-4A6B-8226-9CFDA3201DB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5DBFB-4B80-407B-8CCE-B3856F055940}">
      <dsp:nvSpPr>
        <dsp:cNvPr id="0" name=""/>
        <dsp:cNvSpPr/>
      </dsp:nvSpPr>
      <dsp:spPr>
        <a:xfrm>
          <a:off x="798021" y="0"/>
          <a:ext cx="9044247" cy="409791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00411-96C6-4384-AB89-02C3A59B7B9C}">
      <dsp:nvSpPr>
        <dsp:cNvPr id="0" name=""/>
        <dsp:cNvSpPr/>
      </dsp:nvSpPr>
      <dsp:spPr>
        <a:xfrm>
          <a:off x="2922" y="1229374"/>
          <a:ext cx="1701511" cy="1639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read counts</a:t>
          </a:r>
        </a:p>
      </dsp:txBody>
      <dsp:txXfrm>
        <a:off x="82939" y="1309391"/>
        <a:ext cx="1541477" cy="1479131"/>
      </dsp:txXfrm>
    </dsp:sp>
    <dsp:sp modelId="{16A2CBCC-D19B-4902-81D9-A05A6FA9560C}">
      <dsp:nvSpPr>
        <dsp:cNvPr id="0" name=""/>
        <dsp:cNvSpPr/>
      </dsp:nvSpPr>
      <dsp:spPr>
        <a:xfrm>
          <a:off x="1789509" y="1229374"/>
          <a:ext cx="1701511" cy="16391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Seurat object </a:t>
          </a:r>
        </a:p>
      </dsp:txBody>
      <dsp:txXfrm>
        <a:off x="1869526" y="1309391"/>
        <a:ext cx="1541477" cy="1479131"/>
      </dsp:txXfrm>
    </dsp:sp>
    <dsp:sp modelId="{F154216D-63EC-41B8-A838-AE90C4ED4508}">
      <dsp:nvSpPr>
        <dsp:cNvPr id="0" name=""/>
        <dsp:cNvSpPr/>
      </dsp:nvSpPr>
      <dsp:spPr>
        <a:xfrm>
          <a:off x="3576096" y="1229374"/>
          <a:ext cx="1701511" cy="16391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calculate QC metrics</a:t>
          </a:r>
        </a:p>
      </dsp:txBody>
      <dsp:txXfrm>
        <a:off x="3656113" y="1309391"/>
        <a:ext cx="1541477" cy="1479131"/>
      </dsp:txXfrm>
    </dsp:sp>
    <dsp:sp modelId="{68DB500A-851A-4401-88E9-551CDD44E23C}">
      <dsp:nvSpPr>
        <dsp:cNvPr id="0" name=""/>
        <dsp:cNvSpPr/>
      </dsp:nvSpPr>
      <dsp:spPr>
        <a:xfrm>
          <a:off x="5362683" y="1229374"/>
          <a:ext cx="1701511" cy="16391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filter low‑quality cells</a:t>
          </a:r>
        </a:p>
      </dsp:txBody>
      <dsp:txXfrm>
        <a:off x="5442700" y="1309391"/>
        <a:ext cx="1541477" cy="1479131"/>
      </dsp:txXfrm>
    </dsp:sp>
    <dsp:sp modelId="{CA41FC12-C502-459E-8045-F9A30FC2A64A}">
      <dsp:nvSpPr>
        <dsp:cNvPr id="0" name=""/>
        <dsp:cNvSpPr/>
      </dsp:nvSpPr>
      <dsp:spPr>
        <a:xfrm>
          <a:off x="7149270" y="1229374"/>
          <a:ext cx="1701511" cy="16391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normalize and scale data</a:t>
          </a:r>
        </a:p>
      </dsp:txBody>
      <dsp:txXfrm>
        <a:off x="7229287" y="1309391"/>
        <a:ext cx="1541477" cy="1479131"/>
      </dsp:txXfrm>
    </dsp:sp>
    <dsp:sp modelId="{2E351C73-873E-43DD-8CC5-975CE937DA89}">
      <dsp:nvSpPr>
        <dsp:cNvPr id="0" name=""/>
        <dsp:cNvSpPr/>
      </dsp:nvSpPr>
      <dsp:spPr>
        <a:xfrm>
          <a:off x="8935857" y="1229374"/>
          <a:ext cx="1701511" cy="1639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identify highly variable features.</a:t>
          </a:r>
        </a:p>
      </dsp:txBody>
      <dsp:txXfrm>
        <a:off x="9015874" y="1309391"/>
        <a:ext cx="1541477" cy="1479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6BDDE-970E-4BE2-9B3B-787CE398A117}">
      <dsp:nvSpPr>
        <dsp:cNvPr id="0" name=""/>
        <dsp:cNvSpPr/>
      </dsp:nvSpPr>
      <dsp:spPr>
        <a:xfrm>
          <a:off x="0" y="500"/>
          <a:ext cx="9116291" cy="1170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BFAA2-0DDD-4631-A9BD-3B4F57786CF6}">
      <dsp:nvSpPr>
        <dsp:cNvPr id="0" name=""/>
        <dsp:cNvSpPr/>
      </dsp:nvSpPr>
      <dsp:spPr>
        <a:xfrm>
          <a:off x="354090" y="263873"/>
          <a:ext cx="643800" cy="643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8008C-1732-48DC-8519-B327C45E1276}">
      <dsp:nvSpPr>
        <dsp:cNvPr id="0" name=""/>
        <dsp:cNvSpPr/>
      </dsp:nvSpPr>
      <dsp:spPr>
        <a:xfrm>
          <a:off x="1351981" y="500"/>
          <a:ext cx="7764309" cy="117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83" tIns="123883" rIns="123883" bIns="123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Usually in a format of a set of matrices (the results), features (the genes), and barcodes (the cells).</a:t>
          </a:r>
        </a:p>
      </dsp:txBody>
      <dsp:txXfrm>
        <a:off x="1351981" y="500"/>
        <a:ext cx="7764309" cy="1170546"/>
      </dsp:txXfrm>
    </dsp:sp>
    <dsp:sp modelId="{999D2597-F3C0-4303-9D88-B258C925FB3B}">
      <dsp:nvSpPr>
        <dsp:cNvPr id="0" name=""/>
        <dsp:cNvSpPr/>
      </dsp:nvSpPr>
      <dsp:spPr>
        <a:xfrm>
          <a:off x="0" y="1463683"/>
          <a:ext cx="9116291" cy="1170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7C798-5A1A-4641-929C-8FCE2FD256FF}">
      <dsp:nvSpPr>
        <dsp:cNvPr id="0" name=""/>
        <dsp:cNvSpPr/>
      </dsp:nvSpPr>
      <dsp:spPr>
        <a:xfrm>
          <a:off x="354090" y="1727056"/>
          <a:ext cx="643800" cy="643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02B16-2161-4C93-A994-0CC89174EBC5}">
      <dsp:nvSpPr>
        <dsp:cNvPr id="0" name=""/>
        <dsp:cNvSpPr/>
      </dsp:nvSpPr>
      <dsp:spPr>
        <a:xfrm>
          <a:off x="1351981" y="1463683"/>
          <a:ext cx="7764309" cy="117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83" tIns="123883" rIns="123883" bIns="123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 also be in the form of CSV, sometimes already pre-processed.</a:t>
          </a:r>
        </a:p>
      </dsp:txBody>
      <dsp:txXfrm>
        <a:off x="1351981" y="1463683"/>
        <a:ext cx="7764309" cy="1170546"/>
      </dsp:txXfrm>
    </dsp:sp>
    <dsp:sp modelId="{18FE43D2-9CB1-4F40-8C62-0A2B0018386F}">
      <dsp:nvSpPr>
        <dsp:cNvPr id="0" name=""/>
        <dsp:cNvSpPr/>
      </dsp:nvSpPr>
      <dsp:spPr>
        <a:xfrm>
          <a:off x="0" y="2926867"/>
          <a:ext cx="9116291" cy="11705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9BE69-37D7-4247-86EB-A2E6D001A30E}">
      <dsp:nvSpPr>
        <dsp:cNvPr id="0" name=""/>
        <dsp:cNvSpPr/>
      </dsp:nvSpPr>
      <dsp:spPr>
        <a:xfrm>
          <a:off x="354090" y="3190240"/>
          <a:ext cx="643800" cy="643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31A9B-7B28-4A2B-B8FF-571A3556690F}">
      <dsp:nvSpPr>
        <dsp:cNvPr id="0" name=""/>
        <dsp:cNvSpPr/>
      </dsp:nvSpPr>
      <dsp:spPr>
        <a:xfrm>
          <a:off x="1351981" y="2926867"/>
          <a:ext cx="7764309" cy="117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83" tIns="123883" rIns="123883" bIns="1238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Determines the starting point of the analysis.</a:t>
          </a:r>
        </a:p>
      </dsp:txBody>
      <dsp:txXfrm>
        <a:off x="1351981" y="2926867"/>
        <a:ext cx="7764309" cy="1170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A3275-0ADF-4467-B2F4-C74B7D6096CB}">
      <dsp:nvSpPr>
        <dsp:cNvPr id="0" name=""/>
        <dsp:cNvSpPr/>
      </dsp:nvSpPr>
      <dsp:spPr>
        <a:xfrm>
          <a:off x="0" y="0"/>
          <a:ext cx="7748847" cy="12293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Number of genes per cell</a:t>
          </a:r>
        </a:p>
      </dsp:txBody>
      <dsp:txXfrm>
        <a:off x="36007" y="36007"/>
        <a:ext cx="6422256" cy="1157360"/>
      </dsp:txXfrm>
    </dsp:sp>
    <dsp:sp modelId="{EBA6EDFC-1E8B-4325-AF7A-C9E68EB70FC1}">
      <dsp:nvSpPr>
        <dsp:cNvPr id="0" name=""/>
        <dsp:cNvSpPr/>
      </dsp:nvSpPr>
      <dsp:spPr>
        <a:xfrm>
          <a:off x="683721" y="1434269"/>
          <a:ext cx="7748847" cy="1229374"/>
        </a:xfrm>
        <a:prstGeom prst="roundRect">
          <a:avLst>
            <a:gd name="adj" fmla="val 10000"/>
          </a:avLst>
        </a:prstGeom>
        <a:solidFill>
          <a:schemeClr val="accent2">
            <a:hueOff val="6551764"/>
            <a:satOff val="-5004"/>
            <a:lumOff val="-100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Percentage of mitochondrial reads</a:t>
          </a:r>
        </a:p>
      </dsp:txBody>
      <dsp:txXfrm>
        <a:off x="719728" y="1470276"/>
        <a:ext cx="6194018" cy="1157360"/>
      </dsp:txXfrm>
    </dsp:sp>
    <dsp:sp modelId="{32723D9B-6EC4-4229-AB22-2F1597BCEEB8}">
      <dsp:nvSpPr>
        <dsp:cNvPr id="0" name=""/>
        <dsp:cNvSpPr/>
      </dsp:nvSpPr>
      <dsp:spPr>
        <a:xfrm>
          <a:off x="1367443" y="2868539"/>
          <a:ext cx="7748847" cy="1229374"/>
        </a:xfrm>
        <a:prstGeom prst="roundRect">
          <a:avLst>
            <a:gd name="adj" fmla="val 10000"/>
          </a:avLst>
        </a:prstGeom>
        <a:solidFill>
          <a:schemeClr val="accent2">
            <a:hueOff val="13103527"/>
            <a:satOff val="-10008"/>
            <a:lumOff val="-200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Objectives: </a:t>
          </a:r>
          <a:r>
            <a:rPr lang="en-US" sz="3200" kern="1200"/>
            <a:t>removal of doublets, empty, and broken cells</a:t>
          </a:r>
        </a:p>
      </dsp:txBody>
      <dsp:txXfrm>
        <a:off x="1403450" y="2904546"/>
        <a:ext cx="6194018" cy="1157360"/>
      </dsp:txXfrm>
    </dsp:sp>
    <dsp:sp modelId="{1F8E550A-D2CD-42E7-AE0F-F9B373032290}">
      <dsp:nvSpPr>
        <dsp:cNvPr id="0" name=""/>
        <dsp:cNvSpPr/>
      </dsp:nvSpPr>
      <dsp:spPr>
        <a:xfrm>
          <a:off x="6949754" y="932275"/>
          <a:ext cx="799093" cy="79909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129550" y="932275"/>
        <a:ext cx="439501" cy="601317"/>
      </dsp:txXfrm>
    </dsp:sp>
    <dsp:sp modelId="{37B84D8A-34A2-450C-935D-B55CF5A98A06}">
      <dsp:nvSpPr>
        <dsp:cNvPr id="0" name=""/>
        <dsp:cNvSpPr/>
      </dsp:nvSpPr>
      <dsp:spPr>
        <a:xfrm>
          <a:off x="7633475" y="2358349"/>
          <a:ext cx="799093" cy="79909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593772"/>
            <a:satOff val="-51893"/>
            <a:lumOff val="-508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593772"/>
              <a:satOff val="-51893"/>
              <a:lumOff val="-50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813271" y="2358349"/>
        <a:ext cx="439501" cy="601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66063-E5DB-4322-9783-51A77EA44262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F6AC4-758F-4C48-BE76-155B543DD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F6AC4-758F-4C48-BE76-155B543DD5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0CF26E-D63E-391F-6EA2-A556430D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6BEA9EC-05D5-3469-29E8-5740ED1F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47" y="1889588"/>
            <a:ext cx="9144000" cy="62359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E3A254E-1EF8-7E0D-945D-F93B4315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7" y="2864617"/>
            <a:ext cx="10432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0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8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9D46B-32A9-7EE4-352E-220E9B42C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A5DB8A-2637-C4D9-BAFE-48F4923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E334FD-8A9F-4004-AD57-DD0578C957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76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867D8-9394-A80B-3145-352AB859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680A2-E041-A934-9E0C-93743C6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9FFC8-BAD1-9DD2-FD32-050586A6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45DDE-2742-0F50-2A02-8B12BC70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2CC6CE-0A39-7524-3B01-067B40F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9E9E44-B7B6-86D0-9957-2D45D6327E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18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8A480E-E3B8-6D69-DC69-18837EBE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2CC6CE-0A39-7524-3B01-067B40F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9E9E44-B7B6-86D0-9957-2D45D6327E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1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475D55-C775-E30B-2ED8-11262E0F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F09F1E1E-16BF-768A-2232-86044686538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291" y="2285999"/>
            <a:ext cx="5223164" cy="36160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7538587-7C62-9244-54E4-426CEDED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191491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BCD2BF-7D48-C1B0-6FFF-F3265282F97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2981" y="2285998"/>
            <a:ext cx="5223164" cy="36160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321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EED6E2-7FDF-BF42-8BB4-B1CE2F0F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217D7D-8662-FB73-A982-1B3D3F3DE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2108" y="2382982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81D6CF-B508-5ADF-7F0E-7621FAA0F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6689" y="2382981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665186B-1EBC-3CC7-F227-D256360F6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37419" y="2382981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62604B8-A97A-0727-2AB8-7E19726E5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066796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8249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A5EDC5-2D54-9E9C-4CCF-5AAB2817E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89D3F1-47F7-FCA1-D21B-365F151CD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073" y="1953487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DEF532-EBCF-CA6A-9DC0-81FCAFBF2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5073" y="3061854"/>
            <a:ext cx="10716491" cy="28540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292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0EA83-53DC-D73F-A768-E2060B8D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7C90C36-BBF4-1741-5ECE-59442B8101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4912" y="955964"/>
            <a:ext cx="6179126" cy="490450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5FFD4A-EA1D-A631-E00F-2C432E75A2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8328" y="1191491"/>
            <a:ext cx="4059382" cy="193963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DC35E9-8D1F-20DD-555D-105A1156EB04}"/>
              </a:ext>
            </a:extLst>
          </p:cNvPr>
          <p:cNvSpPr txBox="1">
            <a:spLocks/>
          </p:cNvSpPr>
          <p:nvPr/>
        </p:nvSpPr>
        <p:spPr>
          <a:xfrm>
            <a:off x="7398328" y="3352799"/>
            <a:ext cx="4059382" cy="25076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00363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3B8060-22EC-CC46-4F19-47917C6F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63C9-3B0E-1F49-B972-BD881061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C56A07-8209-2A21-1539-919C811E13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07672" y="2011941"/>
            <a:ext cx="9116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295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4CAFC-5FB6-C492-1D7D-81D39D06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63C9-3B0E-1F49-B972-BD881061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C56A07-8209-2A21-1539-919C811E13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07672" y="2011941"/>
            <a:ext cx="9116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301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98EF38-CAF7-1721-915B-0A766D95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1BC6E80-DD75-2CF1-BC92-B787495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748145"/>
            <a:ext cx="9753600" cy="696336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D63C7F-12BA-1525-A78F-A7177D02AC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34850"/>
            <a:ext cx="10640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1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6AACD-9454-91DB-A0A1-49C3854E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1BC6E80-DD75-2CF1-BC92-B787495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748145"/>
            <a:ext cx="9753600" cy="696336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D63C7F-12BA-1525-A78F-A7177D02AC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34850"/>
            <a:ext cx="10640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8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0F7F05-629E-5446-DDD1-0247EF0F2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7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31A5E3-2121-07D1-D024-78ACE454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94211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38241-982A-FD56-BB64-EDE42409F4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8723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562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FF164-9940-BE33-F0DC-6F1D7FFB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31A5E3-2121-07D1-D024-78ACE454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94211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38241-982A-FD56-BB64-EDE42409F4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8723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693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D308CC-C810-3E9B-1C2F-4736971D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40BBFC-16C5-66C8-2942-6C8916D5402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78583" y="1191491"/>
            <a:ext cx="6179126" cy="466898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A672E0-9B16-7AA1-8CE3-933EA1E76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191491"/>
            <a:ext cx="3422073" cy="193963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177057-1832-1C04-09A1-EF6CA993585D}"/>
              </a:ext>
            </a:extLst>
          </p:cNvPr>
          <p:cNvSpPr txBox="1">
            <a:spLocks/>
          </p:cNvSpPr>
          <p:nvPr/>
        </p:nvSpPr>
        <p:spPr>
          <a:xfrm>
            <a:off x="734290" y="3352799"/>
            <a:ext cx="3422073" cy="25076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7628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70F365-F020-6145-8AF3-5E065FD1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A5DB8A-2637-C4D9-BAFE-48F4923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E334FD-8A9F-4004-AD57-DD0578C957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592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8953-04C6-894A-1017-8AA5F6042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54BF-4019-D14F-8F45-EB65F012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178AE-39F2-682F-F133-6D9931FDC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9C239-BD79-24D8-DCFD-AD304365E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0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3D87B91-31E5-1B2E-5C72-A1D5C60F4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Ardo Sanjaya, MD., PhD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F28E6A-AC98-D38E-3D93-CD65B445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Conducting A Single-Cell Analysis </a:t>
            </a:r>
            <a:br>
              <a:rPr lang="en-US" dirty="0"/>
            </a:br>
            <a:r>
              <a:rPr lang="en-US" dirty="0"/>
              <a:t>(Data Processing to Clustering)</a:t>
            </a:r>
          </a:p>
        </p:txBody>
      </p:sp>
    </p:spTree>
    <p:extLst>
      <p:ext uri="{BB962C8B-B14F-4D97-AF65-F5344CB8AC3E}">
        <p14:creationId xmlns:p14="http://schemas.microsoft.com/office/powerpoint/2010/main" val="300863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8736371-7257-9BA5-BF0A-B70709D4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/>
          <a:lstStyle/>
          <a:p>
            <a:r>
              <a:rPr lang="en-US" dirty="0"/>
              <a:t>Results after QC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7D923-7959-B21A-4184-3DBAEE427E7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107034" y="2011941"/>
            <a:ext cx="5917566" cy="4097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665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8E06-3B61-208C-67E5-38406AD6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and variance stabilization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A3F2D-5828-61DC-A0FB-3FD4F9F570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Normalization is needed because each cells is sequenced with different depths</a:t>
            </a:r>
          </a:p>
          <a:p>
            <a:r>
              <a:rPr lang="en-US" dirty="0"/>
              <a:t>For example, one cell might be sequenced with 50,000 reads, while another only has 5,000 reads.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16346-7F2B-AD3F-34DA-D72A5C81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60" y="4257621"/>
            <a:ext cx="58301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38B7B-A534-9869-89CD-4E0367F3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611" y="419894"/>
            <a:ext cx="10604778" cy="6018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162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5ED0E-D6DF-4919-67CB-1697EF3C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and 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CB9F7-649E-62C0-74B1-8850A6FF39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34850"/>
            <a:ext cx="10640291" cy="6963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Seurat’s </a:t>
            </a:r>
            <a:r>
              <a:rPr lang="en-US" dirty="0" err="1"/>
              <a:t>FindVariableFeatures</a:t>
            </a:r>
            <a:r>
              <a:rPr lang="en-US" dirty="0"/>
              <a:t> function.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F8601-0E63-407A-7214-D8486CF6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4" y="2199458"/>
            <a:ext cx="8508207" cy="44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FDF8-C5CC-AF31-F371-26F001B7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11C9-BA65-27D1-8CBC-C0B88DBC59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Scaling gene expression to zero mean and unit variance</a:t>
            </a:r>
          </a:p>
          <a:p>
            <a:r>
              <a:rPr lang="en-US" dirty="0"/>
              <a:t>Essential for Principle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646E0-1EE0-D6BE-AD2F-4F953567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857500"/>
            <a:ext cx="4789192" cy="297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98083-E98A-EBBD-8428-7AED7DF8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7500"/>
            <a:ext cx="4987519" cy="29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347A-03E0-C0F4-BD6B-BF128E07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3F5C-8DB9-6EF8-2404-656D91A642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has </a:t>
            </a:r>
            <a:r>
              <a:rPr lang="en-US" b="1" dirty="0"/>
              <a:t>thousands of genes (features)</a:t>
            </a:r>
            <a:r>
              <a:rPr lang="en-US" dirty="0"/>
              <a:t> → too high-dimensional to visualize or cluster directly.</a:t>
            </a:r>
          </a:p>
          <a:p>
            <a:r>
              <a:rPr lang="en-US" dirty="0"/>
              <a:t>PCA finds </a:t>
            </a:r>
            <a:r>
              <a:rPr lang="en-US" b="1" dirty="0"/>
              <a:t>new axes (principal components, PCs)</a:t>
            </a:r>
            <a:r>
              <a:rPr lang="en-US" dirty="0"/>
              <a:t> that capture the </a:t>
            </a:r>
            <a:r>
              <a:rPr lang="en-US" b="1" dirty="0"/>
              <a:t>largest sources of variation</a:t>
            </a:r>
            <a:r>
              <a:rPr lang="en-US" dirty="0"/>
              <a:t> in the data.</a:t>
            </a:r>
          </a:p>
          <a:p>
            <a:r>
              <a:rPr lang="en-US" dirty="0"/>
              <a:t>Why its needed?</a:t>
            </a:r>
          </a:p>
          <a:p>
            <a:pPr lvl="1"/>
            <a:r>
              <a:rPr lang="en-US" dirty="0"/>
              <a:t>Noise reduction: keeps the signal, discards random noise.</a:t>
            </a:r>
          </a:p>
          <a:p>
            <a:pPr lvl="1"/>
            <a:r>
              <a:rPr lang="en-US" dirty="0"/>
              <a:t>Computational efficiency: clustering on 10–50 PCs is much faster than on 20,000 genes.</a:t>
            </a:r>
          </a:p>
          <a:p>
            <a:pPr lvl="1"/>
            <a:r>
              <a:rPr lang="en-US" dirty="0"/>
              <a:t>Interpretability: PC loadings show which genes drive the variation.</a:t>
            </a:r>
          </a:p>
        </p:txBody>
      </p:sp>
    </p:spTree>
    <p:extLst>
      <p:ext uri="{BB962C8B-B14F-4D97-AF65-F5344CB8AC3E}">
        <p14:creationId xmlns:p14="http://schemas.microsoft.com/office/powerpoint/2010/main" val="31505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DAF3-B26C-CF33-DAFB-5267C265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PCs: The Elbow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3AE77-9C55-9812-2FAA-45680567883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835755" y="1735138"/>
            <a:ext cx="6631615" cy="40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32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B644-1A3E-F3E4-9536-B53F2FC1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is a linear combination of genes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1364A-949A-C704-EF8F-0FF17F5FDD2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783942" y="1735138"/>
            <a:ext cx="6735241" cy="40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AFB7-2FB5-A2C7-705E-223EDDFB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Embeddings and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A98AC-24E5-3C12-4AC5-0AF4CE80B3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PCA reduces dimensions linearly, but it may miss </a:t>
            </a:r>
            <a:r>
              <a:rPr lang="en-US" b="1" dirty="0"/>
              <a:t>non-linear structures</a:t>
            </a:r>
            <a:r>
              <a:rPr lang="en-US" dirty="0"/>
              <a:t> in single-cell data.</a:t>
            </a:r>
          </a:p>
          <a:p>
            <a:r>
              <a:rPr lang="en-US" dirty="0"/>
              <a:t>Non-linear methods like </a:t>
            </a:r>
            <a:r>
              <a:rPr lang="en-US" b="1" dirty="0"/>
              <a:t>UMAP</a:t>
            </a:r>
            <a:r>
              <a:rPr lang="en-US" dirty="0"/>
              <a:t> (Default in Seurat) embed cells into 2D or 3D to make clusters more visually apparent.</a:t>
            </a:r>
          </a:p>
        </p:txBody>
      </p:sp>
    </p:spTree>
    <p:extLst>
      <p:ext uri="{BB962C8B-B14F-4D97-AF65-F5344CB8AC3E}">
        <p14:creationId xmlns:p14="http://schemas.microsoft.com/office/powerpoint/2010/main" val="410381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9311-D926-B1D0-AF4A-D79E977F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vs UMAP for Visualizations and Resolutions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C4CC1-AC8E-D6A1-77C8-B9F2EF22081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12639" y="2018110"/>
            <a:ext cx="5733041" cy="3664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8F970-EC75-1312-248A-111015D9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405" y="1921668"/>
            <a:ext cx="5949967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93CD3-138E-78E1-FF69-952E23AD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7" y="68263"/>
            <a:ext cx="9400665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17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B4B9-32E5-E210-8E66-FD9345B8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09AC-8E0B-A6C8-EDC8-C5D35EDA36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82842C-8923-8C00-B896-0EE3B0BD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workflow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480988-FD17-3631-E199-AB17F94F335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39387109"/>
              </p:ext>
            </p:extLst>
          </p:nvPr>
        </p:nvGraphicFramePr>
        <p:xfrm>
          <a:off x="831273" y="1734850"/>
          <a:ext cx="10640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01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5178-0C14-3831-DA25-8FDEF6BB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The read counts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042C20-2792-176E-12D3-00BE9002A961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08528817"/>
              </p:ext>
            </p:extLst>
          </p:nvPr>
        </p:nvGraphicFramePr>
        <p:xfrm>
          <a:off x="2507672" y="2011941"/>
          <a:ext cx="9116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51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DB95-91FF-F16E-7329-F984C00D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set of read 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A09FF-45EE-E3E3-6A89-7479AFA8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2" b="-5993"/>
          <a:stretch>
            <a:fillRect/>
          </a:stretch>
        </p:blipFill>
        <p:spPr>
          <a:xfrm>
            <a:off x="2507673" y="2803751"/>
            <a:ext cx="8865602" cy="1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33B1D2E-205A-E5B1-EF2D-A1C7C771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/>
          <a:lstStyle/>
          <a:p>
            <a:r>
              <a:rPr lang="en-US" dirty="0"/>
              <a:t>The number of reads (genes) in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8" name="Picture 7" descr="A graph of a number of gene detected&#10;&#10;AI-generated content may be incorrect.">
            <a:extLst>
              <a:ext uri="{FF2B5EF4-FFF2-40B4-BE49-F238E27FC236}">
                <a16:creationId xmlns:a16="http://schemas.microsoft.com/office/drawing/2014/main" id="{A5E5538E-EB25-4279-7879-43A814B5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37" y="2011941"/>
            <a:ext cx="7553760" cy="4097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744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A416-EC00-76E9-68D2-54C40E72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Quality control metrics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252C61-184F-78F5-C61A-50C16690BDD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77498242"/>
              </p:ext>
            </p:extLst>
          </p:nvPr>
        </p:nvGraphicFramePr>
        <p:xfrm>
          <a:off x="2507672" y="2011941"/>
          <a:ext cx="9116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97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BED970-C1D9-30A7-DC07-875A7CC2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/>
          <a:lstStyle/>
          <a:p>
            <a:r>
              <a:rPr lang="en-US" dirty="0"/>
              <a:t>Quality control in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6EB2A-B90C-F87C-70A2-747CCA91EDB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117678" y="2011941"/>
            <a:ext cx="5896278" cy="4097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9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799B9A-7969-9837-7597-AF414B14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interpret the metrics?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BA091-5677-2EE0-FCF7-40B13D599AB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31273" y="1964858"/>
            <a:ext cx="5222811" cy="418125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3912E-D8AF-0D7B-D605-21410B19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37" y="1964860"/>
            <a:ext cx="5174426" cy="41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378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PPT INBIO">
  <a:themeElements>
    <a:clrScheme name="Custom 3">
      <a:dk1>
        <a:srgbClr val="0B0042"/>
      </a:dk1>
      <a:lt1>
        <a:srgbClr val="EFF0F1"/>
      </a:lt1>
      <a:dk2>
        <a:srgbClr val="3A3838"/>
      </a:dk2>
      <a:lt2>
        <a:srgbClr val="FFFFFF"/>
      </a:lt2>
      <a:accent1>
        <a:srgbClr val="FEBF10"/>
      </a:accent1>
      <a:accent2>
        <a:srgbClr val="ED7D31"/>
      </a:accent2>
      <a:accent3>
        <a:srgbClr val="1E18A0"/>
      </a:accent3>
      <a:accent4>
        <a:srgbClr val="FED666"/>
      </a:accent4>
      <a:accent5>
        <a:srgbClr val="5B9BD5"/>
      </a:accent5>
      <a:accent6>
        <a:srgbClr val="70AD47"/>
      </a:accent6>
      <a:hlink>
        <a:srgbClr val="0563C1"/>
      </a:hlink>
      <a:folHlink>
        <a:srgbClr val="C55A1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INBIO</Template>
  <TotalTime>5844</TotalTime>
  <Words>346</Words>
  <Application>Microsoft Office PowerPoint</Application>
  <PresentationFormat>Widescreen</PresentationFormat>
  <Paragraphs>45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Calibri</vt:lpstr>
      <vt:lpstr>Template PPT INBIO</vt:lpstr>
      <vt:lpstr>Conducting A Single-Cell Analysis  (Data Processing to Clustering)</vt:lpstr>
      <vt:lpstr>PowerPoint Presentation</vt:lpstr>
      <vt:lpstr>Data preprocessing workflow</vt:lpstr>
      <vt:lpstr>The read counts</vt:lpstr>
      <vt:lpstr>Example set of read counts</vt:lpstr>
      <vt:lpstr>The number of reads (genes) in ScRNA-Seq</vt:lpstr>
      <vt:lpstr>Quality control metrics</vt:lpstr>
      <vt:lpstr>Quality control in action</vt:lpstr>
      <vt:lpstr>How should we interpret the metrics?</vt:lpstr>
      <vt:lpstr>Results after QC</vt:lpstr>
      <vt:lpstr>Normalization and variance stabilization</vt:lpstr>
      <vt:lpstr>PowerPoint Presentation</vt:lpstr>
      <vt:lpstr>Feature selection and scaling</vt:lpstr>
      <vt:lpstr>Scaling</vt:lpstr>
      <vt:lpstr>Dimensionality reduction</vt:lpstr>
      <vt:lpstr>Picking PCs: The Elbow Plot</vt:lpstr>
      <vt:lpstr>PC is a linear combination of genes</vt:lpstr>
      <vt:lpstr>Non-Linear Embeddings and Visualizations</vt:lpstr>
      <vt:lpstr>PCA vs UMAP for Visualizations and Resolutions</vt:lpstr>
      <vt:lpstr>Demo and Activities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Ardo Sanjaya</dc:creator>
  <cp:lastModifiedBy>Ardo Sanjaya</cp:lastModifiedBy>
  <cp:revision>2</cp:revision>
  <dcterms:created xsi:type="dcterms:W3CDTF">2025-09-02T13:55:06Z</dcterms:created>
  <dcterms:modified xsi:type="dcterms:W3CDTF">2025-09-19T11:11:20Z</dcterms:modified>
</cp:coreProperties>
</file>